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277" r:id="rId3"/>
    <p:sldId id="275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8AD34-DC7B-F54D-BE63-7344B42D3979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3357B-AF3A-C348-89EE-B5AA76FA3F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37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Insister</a:t>
            </a:r>
            <a:r>
              <a:rPr lang="fr-FR" baseline="0" dirty="0" smtClean="0"/>
              <a:t> sur le coaching en tant que know how , copié mais pas égalé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Qui sont les </a:t>
            </a:r>
            <a:r>
              <a:rPr lang="fr-FR" dirty="0" err="1" smtClean="0"/>
              <a:t>coachs</a:t>
            </a:r>
            <a:r>
              <a:rPr lang="fr-FR" dirty="0" smtClean="0"/>
              <a:t> ? Quel est leur profil ? Quel type d’accompagnement par le coach ? Y-a-t-il un coach pour tout type d’apprenant ? Quelle est la répartition exacte des rôles entre coach et formateur ?</a:t>
            </a:r>
          </a:p>
          <a:p>
            <a:r>
              <a:rPr lang="fr-FR" dirty="0" smtClean="0"/>
              <a:t> </a:t>
            </a:r>
          </a:p>
          <a:p>
            <a:endParaRPr lang="fr-FR" dirty="0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5582E5-6257-47B7-807E-124CC808EA2C}" type="slidenum">
              <a:rPr lang="fr-FR" sz="1200" smtClean="0"/>
              <a:pPr eaLnBrk="1" hangingPunct="1"/>
              <a:t>3</a:t>
            </a:fld>
            <a:endParaRPr lang="fr-FR" sz="1200" smtClean="0"/>
          </a:p>
        </p:txBody>
      </p:sp>
    </p:spTree>
    <p:extLst>
      <p:ext uri="{BB962C8B-B14F-4D97-AF65-F5344CB8AC3E}">
        <p14:creationId xmlns:p14="http://schemas.microsoft.com/office/powerpoint/2010/main" val="37762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259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78AE77-232A-4109-81A0-6C567B1643B0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2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041F00-8314-449F-9737-2D04DD3622EA}" type="slidenum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38043-183D-4F66-8BB8-324A89DC8BED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38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A3F5-0F27-4141-AD85-7B470B3CBF6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90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A3F5-0F27-4141-AD85-7B470B3CBF6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82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A3F5-0F27-4141-AD85-7B470B3CBF6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97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A3F5-0F27-4141-AD85-7B470B3CBF6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15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CA3F5-0F27-4141-AD85-7B470B3CBF6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58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33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8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couv-pour-pp-OK-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52800" y="4572000"/>
            <a:ext cx="5105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8443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1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1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4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3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2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1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0CF3-4AE8-1C44-818B-18E8BE135202}" type="datetimeFigureOut">
              <a:rPr lang="fr-FR" smtClean="0"/>
              <a:t>22/09/2015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9152-EE10-4445-8186-7B4DB25B27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jpe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image" Target="../media/image28.jpg"/><Relationship Id="rId39" Type="http://schemas.openxmlformats.org/officeDocument/2006/relationships/image" Target="../media/image41.png"/><Relationship Id="rId3" Type="http://schemas.openxmlformats.org/officeDocument/2006/relationships/image" Target="../media/image4.png"/><Relationship Id="rId21" Type="http://schemas.openxmlformats.org/officeDocument/2006/relationships/image" Target="../media/image23.jpeg"/><Relationship Id="rId34" Type="http://schemas.openxmlformats.org/officeDocument/2006/relationships/image" Target="../media/image36.jpg"/><Relationship Id="rId42" Type="http://schemas.openxmlformats.org/officeDocument/2006/relationships/image" Target="../media/image44.jpe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jpg"/><Relationship Id="rId33" Type="http://schemas.openxmlformats.org/officeDocument/2006/relationships/image" Target="../media/image35.jpg"/><Relationship Id="rId38" Type="http://schemas.openxmlformats.org/officeDocument/2006/relationships/image" Target="../media/image40.jpg"/><Relationship Id="rId2" Type="http://schemas.openxmlformats.org/officeDocument/2006/relationships/image" Target="../media/image3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g"/><Relationship Id="rId41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g"/><Relationship Id="rId37" Type="http://schemas.openxmlformats.org/officeDocument/2006/relationships/image" Target="../media/image39.jpeg"/><Relationship Id="rId40" Type="http://schemas.openxmlformats.org/officeDocument/2006/relationships/image" Target="../media/image42.jpg"/><Relationship Id="rId5" Type="http://schemas.openxmlformats.org/officeDocument/2006/relationships/image" Target="../media/image6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g"/><Relationship Id="rId36" Type="http://schemas.openxmlformats.org/officeDocument/2006/relationships/image" Target="../media/image38.jp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g"/><Relationship Id="rId30" Type="http://schemas.openxmlformats.org/officeDocument/2006/relationships/image" Target="../media/image32.jpg"/><Relationship Id="rId35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g"/><Relationship Id="rId39" Type="http://schemas.openxmlformats.org/officeDocument/2006/relationships/image" Target="../media/image40.jp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34" Type="http://schemas.openxmlformats.org/officeDocument/2006/relationships/image" Target="../media/image35.jpg"/><Relationship Id="rId42" Type="http://schemas.openxmlformats.org/officeDocument/2006/relationships/image" Target="../media/image43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g"/><Relationship Id="rId38" Type="http://schemas.openxmlformats.org/officeDocument/2006/relationships/image" Target="../media/image39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g"/><Relationship Id="rId41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g"/><Relationship Id="rId37" Type="http://schemas.openxmlformats.org/officeDocument/2006/relationships/image" Target="../media/image38.jpg"/><Relationship Id="rId40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g"/><Relationship Id="rId36" Type="http://schemas.openxmlformats.org/officeDocument/2006/relationships/image" Target="../media/image37.jp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g"/><Relationship Id="rId30" Type="http://schemas.openxmlformats.org/officeDocument/2006/relationships/image" Target="../media/image31.jpg"/><Relationship Id="rId35" Type="http://schemas.openxmlformats.org/officeDocument/2006/relationships/image" Target="../media/image36.jpg"/><Relationship Id="rId43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PT CONNECTING - 254x190,5-01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293096"/>
            <a:ext cx="8496944" cy="1521296"/>
          </a:xfrm>
        </p:spPr>
        <p:txBody>
          <a:bodyPr>
            <a:noAutofit/>
          </a:bodyPr>
          <a:lstStyle/>
          <a:p>
            <a:pPr algn="ctr"/>
            <a: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Réforme de la Formation Professionnelle</a:t>
            </a:r>
            <a:b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200" dirty="0">
                <a:solidFill>
                  <a:schemeClr val="bg1"/>
                </a:solidFill>
              </a:rPr>
              <a:t>Entretien professionnel et gestion des parcours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 septembre 2015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683567" y="-976352"/>
            <a:ext cx="8315471" cy="1086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800000"/>
                </a:solidFill>
                <a:latin typeface="+mj-lt"/>
                <a:ea typeface="ＭＳ Ｐゴシック" charset="-128"/>
                <a:cs typeface="Times New Roman" pitchFamily="18" charset="0"/>
              </a:rPr>
              <a:t>		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800000"/>
                </a:solidFill>
                <a:latin typeface="+mj-lt"/>
                <a:ea typeface="ＭＳ Ｐゴシック" charset="-128"/>
                <a:cs typeface="Times New Roman" pitchFamily="18" charset="0"/>
              </a:rPr>
              <a:t>	</a:t>
            </a:r>
            <a:endParaRPr lang="fr-FR" sz="1800" dirty="0" smtClean="0">
              <a:solidFill>
                <a:srgbClr val="800000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800000"/>
                </a:solidFill>
                <a:latin typeface="+mj-lt"/>
                <a:ea typeface="ＭＳ Ｐゴシック" charset="-128"/>
                <a:cs typeface="Times New Roman" pitchFamily="18" charset="0"/>
              </a:rPr>
              <a:t>	</a:t>
            </a:r>
            <a:r>
              <a:rPr lang="fr-FR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Les souhaites du salarié, les propositions de l’entreprise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lang="fr-FR" sz="18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 permet d’identifier les projets partagés… et ceux qui ne le sont pas</a:t>
            </a:r>
          </a:p>
          <a:p>
            <a:pPr lvl="1" algn="just">
              <a:buFontTx/>
              <a:buChar char="-"/>
            </a:pPr>
            <a:endParaRPr lang="fr-F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Tx/>
              <a:buChar char="-"/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Tx/>
              <a:buChar char="-"/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fr-FR" sz="1800" dirty="0" smtClean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C00000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C00000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C00000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C00000"/>
              </a:solidFill>
              <a:latin typeface="+mj-lt"/>
              <a:ea typeface="ＭＳ Ｐゴシック" charset="-128"/>
              <a:cs typeface="Arial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0" y="1"/>
            <a:ext cx="9144000" cy="6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defRPr sz="2600" b="1">
                <a:solidFill>
                  <a:srgbClr val="990000"/>
                </a:solidFill>
                <a:latin typeface="+mn-lt"/>
                <a:ea typeface="+mj-ea"/>
                <a:cs typeface="Arial" charset="0"/>
              </a:defRPr>
            </a:lvl1pPr>
            <a:lvl2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2pPr>
            <a:lvl3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3pPr>
            <a:lvl4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4pPr>
            <a:lvl5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projets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80430"/>
              </p:ext>
            </p:extLst>
          </p:nvPr>
        </p:nvGraphicFramePr>
        <p:xfrm>
          <a:off x="1520892" y="2043756"/>
          <a:ext cx="6795524" cy="3115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762"/>
                <a:gridCol w="3397762"/>
              </a:tblGrid>
              <a:tr h="1198171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Utilisation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compte personnel de formation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Souhaits du salarié en matière d’évolution professionnelle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707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Souhaits du salarié pour l’utilisation du CPF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Propositions de l’entreprise pour l’utilisation du CPF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Souhaits du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salarié sur le contenu de son emploi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Souhaits du salarié sur une évolution d’emploi (interne ou externe)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899591" y="1201688"/>
            <a:ext cx="809944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Un entretien sans portée pratique, c’est un processus qui ne vivra pas 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A7C02A"/>
                </a:solidFill>
                <a:latin typeface="+mj-lt"/>
                <a:ea typeface="ＭＳ Ｐゴシック" charset="-128"/>
                <a:cs typeface="Times New Roman" pitchFamily="18" charset="0"/>
              </a:rPr>
              <a:t> </a:t>
            </a:r>
            <a:endParaRPr lang="fr-FR" sz="2000" dirty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exigence :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defTabSz="45720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Légale de traçabilité de l’entretien ;</a:t>
            </a:r>
          </a:p>
          <a:p>
            <a:pPr marL="800100" lvl="1" indent="-342900" algn="just" defTabSz="457200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Managériale de prise de décision associée à un entretien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0" y="6649"/>
            <a:ext cx="9144000" cy="6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defRPr sz="2600" b="1">
                <a:solidFill>
                  <a:srgbClr val="990000"/>
                </a:solidFill>
                <a:latin typeface="+mn-lt"/>
                <a:ea typeface="+mj-ea"/>
                <a:cs typeface="Arial" charset="0"/>
              </a:defRPr>
            </a:lvl1pPr>
            <a:lvl2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2pPr>
            <a:lvl3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3pPr>
            <a:lvl4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4pPr>
            <a:lvl5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conclusions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65481"/>
              </p:ext>
            </p:extLst>
          </p:nvPr>
        </p:nvGraphicFramePr>
        <p:xfrm>
          <a:off x="1462204" y="2060848"/>
          <a:ext cx="6926220" cy="227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6220"/>
              </a:tblGrid>
              <a:tr h="39995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Conclusions de l’entretien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73764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Formulation des principaux constats réalisés lors de l’entretien,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Éventuellement pistes d’action voire engagements réciproques.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SALARIÉ                                   ENTREPRISE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fr-FR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(copie remise au salarié le :                      )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11</a:t>
            </a:fld>
            <a:endParaRPr lang="fr-FR"/>
          </a:p>
        </p:txBody>
      </p:sp>
      <p:pic>
        <p:nvPicPr>
          <p:cNvPr id="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419146"/>
              </p:ext>
            </p:extLst>
          </p:nvPr>
        </p:nvGraphicFramePr>
        <p:xfrm>
          <a:off x="1543538" y="142071"/>
          <a:ext cx="6154615" cy="668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032500" imgH="8826500" progId="Word.Document.12">
                  <p:embed/>
                </p:oleObj>
              </mc:Choice>
              <mc:Fallback>
                <p:oleObj name="Document" r:id="rId3" imgW="6032500" imgH="882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3538" y="142071"/>
                        <a:ext cx="6154615" cy="6688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2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56" y="260647"/>
            <a:ext cx="76261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œuvre </a:t>
            </a:r>
          </a:p>
          <a:p>
            <a:pPr>
              <a:spcBef>
                <a:spcPct val="0"/>
              </a:spcBef>
              <a:defRPr/>
            </a:pPr>
            <a:endParaRPr lang="fr-FR" sz="1600" b="1" dirty="0">
              <a:solidFill>
                <a:srgbClr val="990000"/>
              </a:solidFill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990000"/>
              </a:solidFill>
              <a:cs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58056" y="997762"/>
            <a:ext cx="2235044" cy="121804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Diagnostic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0250" y="223262"/>
            <a:ext cx="4644238" cy="105108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Quels entretiens existants dans l’entreprise ?</a:t>
            </a:r>
          </a:p>
          <a:p>
            <a:pPr algn="just"/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Interlocuteurs, objectifs, décisions…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20250" y="1371896"/>
            <a:ext cx="4644238" cy="133627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Résultats sur 6 ans  :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% de salariés formés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% de salariés ayant évolué au plan salarial ou professionnel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% de salariés ayant obtenu une certification 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58056" y="3067940"/>
            <a:ext cx="2235044" cy="121804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Intégration de l’entretien nouveau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Accolade ouvrante 6"/>
          <p:cNvSpPr/>
          <p:nvPr/>
        </p:nvSpPr>
        <p:spPr>
          <a:xfrm>
            <a:off x="3403286" y="260648"/>
            <a:ext cx="773542" cy="2447526"/>
          </a:xfrm>
          <a:prstGeom prst="leftBrace">
            <a:avLst>
              <a:gd name="adj1" fmla="val 8333"/>
              <a:gd name="adj2" fmla="val 489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>
              <a:latin typeface="Arial"/>
              <a:cs typeface="Arial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24820" y="5129822"/>
            <a:ext cx="2235044" cy="121804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Mise en œuvre du processus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3403286" y="2860574"/>
            <a:ext cx="773542" cy="1817248"/>
          </a:xfrm>
          <a:prstGeom prst="leftBrace">
            <a:avLst>
              <a:gd name="adj1" fmla="val 8333"/>
              <a:gd name="adj2" fmla="val 489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>
              <a:latin typeface="Arial"/>
              <a:cs typeface="Arial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320250" y="2860574"/>
            <a:ext cx="4644238" cy="99940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Format de l’entretien :</a:t>
            </a:r>
          </a:p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Thèmes abordés, support de de l’entretien, définition des interlocuteurs </a:t>
            </a:r>
          </a:p>
          <a:p>
            <a:pPr algn="just"/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320250" y="3990594"/>
            <a:ext cx="4644238" cy="81783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Impacts de l’entretien :</a:t>
            </a:r>
          </a:p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Nature des conclusions, décisions associées</a:t>
            </a:r>
          </a:p>
        </p:txBody>
      </p:sp>
      <p:sp>
        <p:nvSpPr>
          <p:cNvPr id="12" name="Accolade ouvrante 11"/>
          <p:cNvSpPr/>
          <p:nvPr/>
        </p:nvSpPr>
        <p:spPr>
          <a:xfrm>
            <a:off x="3403286" y="4830222"/>
            <a:ext cx="773542" cy="1817248"/>
          </a:xfrm>
          <a:prstGeom prst="leftBrace">
            <a:avLst>
              <a:gd name="adj1" fmla="val 8333"/>
              <a:gd name="adj2" fmla="val 489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>
              <a:latin typeface="Arial"/>
              <a:cs typeface="Arial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20250" y="4963473"/>
            <a:ext cx="4644238" cy="81783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Consultation du CE sur la mise en place du processus (modalités, contenu, obligations)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320250" y="5985808"/>
            <a:ext cx="4644238" cy="81783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Déploiement et réalisation des entretiens dans les deux ans qui suivent l’entrée en vigueur de la loi – Information des nouveaux recrutés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z="1600" smtClean="0"/>
              <a:t>13</a:t>
            </a:fld>
            <a:endParaRPr lang="fr-FR" sz="1600"/>
          </a:p>
        </p:txBody>
      </p:sp>
      <p:pic>
        <p:nvPicPr>
          <p:cNvPr id="1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0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 de gestion de parcours sur 6 ans 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(parler de la façon dont on peut accrocher le CPF à son action)</a:t>
            </a:r>
          </a:p>
          <a:p>
            <a:pPr>
              <a:spcBef>
                <a:spcPct val="0"/>
              </a:spcBef>
              <a:defRPr/>
            </a:pPr>
            <a:endParaRPr lang="fr-FR" sz="1600" b="1" dirty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000000"/>
              </a:solidFill>
              <a:latin typeface="+mn-lt"/>
              <a:cs typeface="Arial"/>
            </a:endParaRPr>
          </a:p>
          <a:p>
            <a:pPr>
              <a:spcBef>
                <a:spcPct val="0"/>
              </a:spcBef>
              <a:defRPr/>
            </a:pPr>
            <a:endParaRPr lang="fr-FR" sz="160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29920" y="1051339"/>
            <a:ext cx="3328058" cy="189367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Réalisation d’au moins un entretien tous les 2 ans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516778" y="1051339"/>
            <a:ext cx="4435500" cy="189367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Atteinte de 2 critères sur 3 :</a:t>
            </a:r>
          </a:p>
          <a:p>
            <a:pPr marL="285750" indent="-285750" algn="ctr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Suivi d’une formation </a:t>
            </a:r>
          </a:p>
          <a:p>
            <a:pPr marL="285750" indent="-285750" algn="ctr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Evolution salariale ou professionnelle</a:t>
            </a:r>
          </a:p>
          <a:p>
            <a:pPr marL="285750" indent="-285750" algn="ctr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Obtention d’une certification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Accolade ouvrante 6"/>
          <p:cNvSpPr/>
          <p:nvPr/>
        </p:nvSpPr>
        <p:spPr>
          <a:xfrm rot="16200000">
            <a:off x="4404328" y="-561432"/>
            <a:ext cx="773542" cy="8322358"/>
          </a:xfrm>
          <a:prstGeom prst="leftBrace">
            <a:avLst>
              <a:gd name="adj1" fmla="val 8333"/>
              <a:gd name="adj2" fmla="val 489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29920" y="4363691"/>
            <a:ext cx="8334213" cy="178172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PENALITES : POUR DEFAUT DE GESTION (PAR SALARIE)</a:t>
            </a:r>
          </a:p>
          <a:p>
            <a:pPr algn="ctr"/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Abondement du CPF de 100 heures (130 h temps partiels)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Versement d’une pénalité à l’OPCA  de 30 € de l’heure (3000 euros ou 3900 euros)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Possibilité de suivre les 100 heures pendant le temps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14</a:t>
            </a:fld>
            <a:endParaRPr lang="fr-FR" dirty="0"/>
          </a:p>
        </p:txBody>
      </p:sp>
      <p:pic>
        <p:nvPicPr>
          <p:cNvPr id="9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1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056" y="188640"/>
            <a:ext cx="7934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alternatives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solidFill>
                <a:srgbClr val="990000"/>
              </a:solidFill>
              <a:latin typeface="+mn-lt"/>
              <a:cs typeface="Arial"/>
            </a:endParaRPr>
          </a:p>
          <a:p>
            <a:pPr algn="ctr"/>
            <a:endParaRPr lang="fr-FR" b="1" dirty="0">
              <a:solidFill>
                <a:srgbClr val="990000"/>
              </a:solidFill>
              <a:latin typeface="+mn-lt"/>
              <a:cs typeface="Arial"/>
            </a:endParaRPr>
          </a:p>
          <a:p>
            <a:pPr algn="ctr"/>
            <a:endParaRPr lang="fr-FR" b="1" dirty="0">
              <a:solidFill>
                <a:srgbClr val="990000"/>
              </a:solidFill>
              <a:latin typeface="+mn-lt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78812"/>
              </p:ext>
            </p:extLst>
          </p:nvPr>
        </p:nvGraphicFramePr>
        <p:xfrm>
          <a:off x="243840" y="1268760"/>
          <a:ext cx="8648641" cy="493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155"/>
                <a:gridCol w="3072686"/>
                <a:gridCol w="3584800"/>
              </a:tblGrid>
              <a:tr h="1157635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 les ans</a:t>
                      </a:r>
                      <a:endParaRPr lang="fr-FR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 les 2 ans</a:t>
                      </a:r>
                      <a:endParaRPr lang="fr-FR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90683">
                <a:tc>
                  <a:txBody>
                    <a:bodyPr/>
                    <a:lstStyle/>
                    <a:p>
                      <a:pPr algn="ctr"/>
                      <a:endParaRPr lang="fr-FR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Managers</a:t>
                      </a:r>
                      <a:endParaRPr lang="fr-FR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Découplé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l’EA,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Centré sur le développement professionnel.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Ajouté à l’EA une année sur deux,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Centré sur la mobilité et les évolutions.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90683">
                <a:tc>
                  <a:txBody>
                    <a:bodyPr/>
                    <a:lstStyle/>
                    <a:p>
                      <a:pPr algn="ctr"/>
                      <a:endParaRPr lang="fr-FR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Ligne</a:t>
                      </a:r>
                      <a:r>
                        <a:rPr lang="fr-FR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</a:t>
                      </a:r>
                      <a:endParaRPr lang="fr-FR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Entretien de carrière systématique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en complément de l’entretien de développement avec les managers.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Entretien d’évolution,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Découplé de l’EA,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Réalisé en continu.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746" y="-29088"/>
            <a:ext cx="7924800" cy="738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Gestion des parcours :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457200">
              <a:spcBef>
                <a:spcPct val="0"/>
              </a:spcBef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définitions non contraignantes</a:t>
            </a:r>
          </a:p>
          <a:p>
            <a:pPr defTabSz="457200">
              <a:spcBef>
                <a:spcPct val="0"/>
              </a:spcBef>
            </a:pPr>
            <a:endParaRPr lang="fr-FR" sz="2400" b="1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</a:pPr>
            <a:endParaRPr lang="fr-FR" sz="2400" dirty="0" smtClean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457200">
              <a:spcBef>
                <a:spcPct val="0"/>
              </a:spcBef>
            </a:pP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28583" y="2438471"/>
            <a:ext cx="2513992" cy="1218048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Progression professionnelle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975754" y="1507550"/>
            <a:ext cx="4823750" cy="989512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du contenu du poste des lors que les activités nouvelles permettent de développer ses compétences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975754" y="2582887"/>
            <a:ext cx="4823750" cy="1336277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Toutes les mobilités recensées dans l’entreprise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28583" y="4476525"/>
            <a:ext cx="2513992" cy="1218048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Progression salariale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ccolade ouvrante 12"/>
          <p:cNvSpPr/>
          <p:nvPr/>
        </p:nvSpPr>
        <p:spPr>
          <a:xfrm>
            <a:off x="3234765" y="1471638"/>
            <a:ext cx="803441" cy="2447526"/>
          </a:xfrm>
          <a:prstGeom prst="leftBrace">
            <a:avLst>
              <a:gd name="adj1" fmla="val 8333"/>
              <a:gd name="adj2" fmla="val 48941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ccolade ouvrante 13"/>
          <p:cNvSpPr/>
          <p:nvPr/>
        </p:nvSpPr>
        <p:spPr>
          <a:xfrm>
            <a:off x="3225705" y="4096206"/>
            <a:ext cx="803441" cy="1897967"/>
          </a:xfrm>
          <a:prstGeom prst="leftBrace">
            <a:avLst>
              <a:gd name="adj1" fmla="val 8333"/>
              <a:gd name="adj2" fmla="val 4894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75754" y="4096206"/>
            <a:ext cx="4823750" cy="99940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Toutes les évolutions de salaire lies au déroulement de la carrière (y compris mesures générales et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gvt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975754" y="5170029"/>
            <a:ext cx="4823750" cy="817839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 des évolutions / variations liées a la performance</a:t>
            </a:r>
          </a:p>
        </p:txBody>
      </p:sp>
      <p:pic>
        <p:nvPicPr>
          <p:cNvPr id="1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006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2" y="-363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3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194"/>
            <a:ext cx="9144000" cy="5039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objectifs opérationnels vus par MyConnecting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4633"/>
              </p:ext>
            </p:extLst>
          </p:nvPr>
        </p:nvGraphicFramePr>
        <p:xfrm>
          <a:off x="243840" y="518160"/>
          <a:ext cx="7294880" cy="6334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4880"/>
              </a:tblGrid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Accords et désaccords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Demander un éclaircissement, des précisions, des explications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Demander et donner des directions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Poser, répondre et gérer des questions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Introduire, enchaîner, conclure une réunion / Conduire une réunion)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Introduire, enchaîner, conclure une présentation</a:t>
                      </a:r>
                      <a:endParaRPr lang="fr-FR" sz="1400" b="0" i="0" u="sng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Décrire un événement, une situation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 comment on se sent, exprimer ses sentiments, ses émotions, son ressenti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Décrire un objet (ex: un produit, une service…)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Exprimer de la reconnaissance / remercier/ regrets et modifier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Donner son avis (exprimer une concession, objection), porter un jugement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Exprimer une obligation, ordonner</a:t>
                      </a:r>
                      <a:endParaRPr lang="fr-F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Formuler des plaintes / des reproches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Formuler et répondre à une demande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Parler au téléphone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présenter 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Prendre rendez-vous + Horaires et emplois du temps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Faire des hypothèses, exprimer une certitude, une possibilité, une probabilité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Converser (actualités, le temps, les sports, les centres d'intérêts… )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Suggérer, conseiller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3634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Persuader et convaincre ( ordonner, exprimer une certitude, insister, valoriser) / Présenter des objections / Contourner un argument / </a:t>
                      </a:r>
                      <a:r>
                        <a:rPr lang="fr-F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Refuter</a:t>
                      </a:r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justifier et argumenter / Mener un débat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une conférence call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Enchaîner dans une présentation (participer)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Parler de ses goûts et de ses préférences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Parler des ses habitudes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Parler des chiffres / commenter un graphique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Accueillir et orienter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  <a:tr h="2138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Ecrire un email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57" marR="5257" marT="5257" marB="0" anchor="ctr"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5394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27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720" y="2374265"/>
            <a:ext cx="8890000" cy="1470025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Merci pour votre participation.</a:t>
            </a:r>
            <a:b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Prochaine web conférence : </a:t>
            </a:r>
            <a:br>
              <a:rPr lang="fr-FR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Le tutorat : optimiser le ROI de ses formations ! </a:t>
            </a:r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MY-ConnectingLanguages-Office6 c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90" y="4927600"/>
            <a:ext cx="2893060" cy="1220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0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66788" y="202277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240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7950" y="44624"/>
            <a:ext cx="8382000" cy="400110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fr-FR"/>
            </a:defPPr>
            <a:lvl1pPr>
              <a:defRPr sz="2000" b="1">
                <a:solidFill>
                  <a:schemeClr val="accent6">
                    <a:lumMod val="75000"/>
                  </a:schemeClr>
                </a:solidFill>
                <a:latin typeface="Arial" charset="0"/>
              </a:defRPr>
            </a:lvl1pPr>
          </a:lstStyle>
          <a:p>
            <a:r>
              <a:rPr lang="fr-FR" dirty="0" smtClean="0"/>
              <a:t>Ils </a:t>
            </a:r>
            <a:r>
              <a:rPr lang="fr-FR" dirty="0"/>
              <a:t>nous font confiance</a:t>
            </a:r>
            <a:endParaRPr lang="en-US" dirty="0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-252413" y="369917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54" name="Picture 20" descr="ba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7" y="4122332"/>
            <a:ext cx="12144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Oddo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0" y="2851398"/>
            <a:ext cx="1489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9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0" y="2244751"/>
            <a:ext cx="10525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 descr="top_MckinseyCo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47" y="2435097"/>
            <a:ext cx="203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3" descr="logo_fide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70" y="2360021"/>
            <a:ext cx="1571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 35" descr="8CATSHIX5CAYHRQRMCAW0CX9HCARQH7Q8CA0MGLBECATNRR9ECAVXL16VCAY1AIRQCAY1HLZMCAH76I16CAKI62U6CAYJ792XCA1V9QUNCAJVSVJ2CAFY55KQCA7G54QMCAIIMA2ACAEX0H6WCACFK1K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83" y="3880048"/>
            <a:ext cx="1017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 36" descr="vale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44" y="2213444"/>
            <a:ext cx="11668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39" descr="imag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" y="1263268"/>
            <a:ext cx="1593542" cy="62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Image 43" descr="sncf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146962"/>
            <a:ext cx="11207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Image 47" descr="Hava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1" y="5884422"/>
            <a:ext cx="1276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Image 49" descr="Publicis_Group_logo_normal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35" y="5793827"/>
            <a:ext cx="952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Image 50" descr="YSL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75892"/>
            <a:ext cx="647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2084"/>
            <a:ext cx="1428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4" y="4515657"/>
            <a:ext cx="54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995860"/>
            <a:ext cx="10001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Imag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73" y="358197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59" y="4999111"/>
            <a:ext cx="1311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9" y="1445645"/>
            <a:ext cx="16335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219996"/>
            <a:ext cx="9286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05" y="2996203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Imag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13" y="5960944"/>
            <a:ext cx="13001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Imag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65" y="3059649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Imag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33" y="1193376"/>
            <a:ext cx="1077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1460833"/>
            <a:ext cx="1330160" cy="628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589218"/>
            <a:ext cx="1828081" cy="3142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80" y="398625"/>
            <a:ext cx="849977" cy="8499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2" y="554907"/>
            <a:ext cx="1502001" cy="563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35" y="4093414"/>
            <a:ext cx="767821" cy="709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81" y="3076881"/>
            <a:ext cx="1360995" cy="5459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6" y="4835291"/>
            <a:ext cx="1053506" cy="8436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57" y="5942448"/>
            <a:ext cx="1600200" cy="5806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4" y="1465715"/>
            <a:ext cx="1796260" cy="4163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5078511"/>
            <a:ext cx="1729585" cy="4247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00" y="2137882"/>
            <a:ext cx="1582876" cy="7744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84" y="6081449"/>
            <a:ext cx="1393101" cy="3718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64" y="4037551"/>
            <a:ext cx="929896" cy="6974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23" y="521089"/>
            <a:ext cx="1180317" cy="66318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8" y="3303406"/>
            <a:ext cx="993735" cy="7272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6" y="4156106"/>
            <a:ext cx="1230868" cy="6022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95" y="4802582"/>
            <a:ext cx="1638598" cy="8192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33" y="302551"/>
            <a:ext cx="831851" cy="8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66788" y="202277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240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07950" y="44624"/>
            <a:ext cx="8382000" cy="400110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fr-FR"/>
            </a:defPPr>
            <a:lvl1pPr>
              <a:defRPr sz="2000" b="1">
                <a:solidFill>
                  <a:schemeClr val="accent6">
                    <a:lumMod val="75000"/>
                  </a:schemeClr>
                </a:solidFill>
                <a:latin typeface="Arial" charset="0"/>
              </a:defRPr>
            </a:lvl1pPr>
          </a:lstStyle>
          <a:p>
            <a:r>
              <a:rPr lang="fr-FR" dirty="0" smtClean="0"/>
              <a:t>Ils </a:t>
            </a:r>
            <a:r>
              <a:rPr lang="fr-FR" dirty="0"/>
              <a:t>nous font confiance</a:t>
            </a:r>
            <a:endParaRPr lang="en-US" dirty="0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-252413" y="369917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054" name="Picture 20" descr="bar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7" y="4122332"/>
            <a:ext cx="12144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Oddo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0" y="2851398"/>
            <a:ext cx="1489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9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7" y="3007362"/>
            <a:ext cx="10525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1" descr="top_MckinseyCo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47" y="2435097"/>
            <a:ext cx="2036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3" descr="logo_fide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70" y="2360021"/>
            <a:ext cx="1571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 35" descr="8CATSHIX5CAYHRQRMCAW0CX9HCARQH7Q8CA0MGLBECATNRR9ECAVXL16VCAY1AIRQCAY1HLZMCAH76I16CAKI62U6CAYJ792XCA1V9QUNCAJVSVJ2CAFY55KQCA7G54QMCAIIMA2ACAEX0H6WCACFK1K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31964"/>
            <a:ext cx="1017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Image 36" descr="vale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44" y="2213444"/>
            <a:ext cx="11668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Image 39" descr="imag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2" y="1263268"/>
            <a:ext cx="1593542" cy="62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Image 40" descr="alsto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36" y="1508765"/>
            <a:ext cx="1365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Image 43" descr="sncf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146962"/>
            <a:ext cx="11207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Image 47" descr="Hava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1" y="5884422"/>
            <a:ext cx="1276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Image 49" descr="Publicis_Group_logo_norma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35" y="5793827"/>
            <a:ext cx="952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Image 50" descr="YSL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75892"/>
            <a:ext cx="647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2084"/>
            <a:ext cx="1428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Imag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0076"/>
            <a:ext cx="54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Imag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995860"/>
            <a:ext cx="10001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Imag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73" y="358197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Imag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59" y="4999111"/>
            <a:ext cx="1311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Imag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88" y="1435435"/>
            <a:ext cx="16335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219996"/>
            <a:ext cx="9286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Imag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05" y="2996203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Image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13" y="5960944"/>
            <a:ext cx="13001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Imag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2973936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Imag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4" y="2015976"/>
            <a:ext cx="1077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74" y="1460833"/>
            <a:ext cx="1330160" cy="628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589218"/>
            <a:ext cx="1828081" cy="3142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80" y="398625"/>
            <a:ext cx="849977" cy="8499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2" y="554907"/>
            <a:ext cx="1502001" cy="563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35" y="4093414"/>
            <a:ext cx="767821" cy="709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81" y="3076881"/>
            <a:ext cx="1360995" cy="5459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6" y="4835291"/>
            <a:ext cx="1053506" cy="8436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57" y="5942448"/>
            <a:ext cx="1600200" cy="5806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4" y="1465715"/>
            <a:ext cx="1796260" cy="4163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5078511"/>
            <a:ext cx="1729585" cy="4247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00" y="2137882"/>
            <a:ext cx="1582876" cy="7744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84" y="6081449"/>
            <a:ext cx="1393101" cy="3718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64" y="4037551"/>
            <a:ext cx="929896" cy="6974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23" y="440517"/>
            <a:ext cx="1323716" cy="7437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7" y="3916286"/>
            <a:ext cx="993735" cy="7272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6" y="4156106"/>
            <a:ext cx="1230868" cy="6022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95" y="4802582"/>
            <a:ext cx="1638598" cy="81929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33" y="302551"/>
            <a:ext cx="831851" cy="8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62000" y="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1800">
              <a:solidFill>
                <a:srgbClr val="FF7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01613"/>
            <a:ext cx="7772400" cy="635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197" name="ZoneTexte 1"/>
          <p:cNvSpPr txBox="1">
            <a:spLocks noChangeArrowheads="1"/>
          </p:cNvSpPr>
          <p:nvPr/>
        </p:nvSpPr>
        <p:spPr bwMode="auto">
          <a:xfrm>
            <a:off x="35496" y="206482"/>
            <a:ext cx="7777163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interviennent aujourd’hui :</a:t>
            </a:r>
          </a:p>
          <a:p>
            <a:pPr eaLnBrk="1" hangingPunct="1"/>
            <a:endParaRPr lang="fr-F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5" y="4129834"/>
            <a:ext cx="1338967" cy="16945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1" y="2026709"/>
            <a:ext cx="1344636" cy="15156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9049" y="465437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Sandrine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Valadoux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Directrice Pédagogique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1975" y="2578890"/>
            <a:ext cx="9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Jean Pierre Willems, expert en droit social et formation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 descr="MY-ConnectingLanguages-Office6 cm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5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9" name="Rectangle 10"/>
          <p:cNvSpPr>
            <a:spLocks noChangeArrowheads="1"/>
          </p:cNvSpPr>
          <p:nvPr/>
        </p:nvSpPr>
        <p:spPr bwMode="auto">
          <a:xfrm>
            <a:off x="956686" y="929252"/>
            <a:ext cx="8004969" cy="8312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50" name="Text Box 11"/>
          <p:cNvSpPr txBox="1">
            <a:spLocks noChangeArrowheads="1"/>
          </p:cNvSpPr>
          <p:nvPr/>
        </p:nvSpPr>
        <p:spPr bwMode="auto">
          <a:xfrm>
            <a:off x="1783376" y="1127717"/>
            <a:ext cx="6280151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Obligations liées à la qualité d’employeur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029350" y="1829366"/>
            <a:ext cx="2189134" cy="4892109"/>
            <a:chOff x="882897" y="1829366"/>
            <a:chExt cx="2189134" cy="45365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3843" name="Rectangle 4"/>
            <p:cNvSpPr>
              <a:spLocks noChangeArrowheads="1"/>
            </p:cNvSpPr>
            <p:nvPr/>
          </p:nvSpPr>
          <p:spPr bwMode="auto">
            <a:xfrm>
              <a:off x="897155" y="2627878"/>
              <a:ext cx="2174876" cy="15065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46" name="AutoShape 7"/>
            <p:cNvSpPr>
              <a:spLocks noChangeArrowheads="1"/>
            </p:cNvSpPr>
            <p:nvPr/>
          </p:nvSpPr>
          <p:spPr bwMode="auto">
            <a:xfrm>
              <a:off x="1696462" y="1829366"/>
              <a:ext cx="576262" cy="647700"/>
            </a:xfrm>
            <a:prstGeom prst="downArrow">
              <a:avLst>
                <a:gd name="adj1" fmla="val 50000"/>
                <a:gd name="adj2" fmla="val 2809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1" name="Text Box 12"/>
            <p:cNvSpPr txBox="1">
              <a:spLocks noChangeArrowheads="1"/>
            </p:cNvSpPr>
            <p:nvPr/>
          </p:nvSpPr>
          <p:spPr bwMode="auto">
            <a:xfrm>
              <a:off x="942569" y="3016287"/>
              <a:ext cx="2108201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Sécuriser </a:t>
              </a:r>
              <a:r>
                <a:rPr lang="fr-FR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l’employabilité</a:t>
              </a:r>
              <a:endPara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4" name="Rectangle 24"/>
            <p:cNvSpPr>
              <a:spLocks noChangeArrowheads="1"/>
            </p:cNvSpPr>
            <p:nvPr/>
          </p:nvSpPr>
          <p:spPr bwMode="auto">
            <a:xfrm>
              <a:off x="897156" y="4941330"/>
              <a:ext cx="2174875" cy="142455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7" name="AutoShape 27"/>
            <p:cNvSpPr>
              <a:spLocks noChangeArrowheads="1"/>
            </p:cNvSpPr>
            <p:nvPr/>
          </p:nvSpPr>
          <p:spPr bwMode="auto">
            <a:xfrm>
              <a:off x="1696462" y="4205853"/>
              <a:ext cx="576263" cy="647700"/>
            </a:xfrm>
            <a:prstGeom prst="downArrow">
              <a:avLst>
                <a:gd name="adj1" fmla="val 50000"/>
                <a:gd name="adj2" fmla="val 2809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60" name="Text Box 30"/>
            <p:cNvSpPr txBox="1">
              <a:spLocks noChangeArrowheads="1"/>
            </p:cNvSpPr>
            <p:nvPr/>
          </p:nvSpPr>
          <p:spPr bwMode="auto">
            <a:xfrm>
              <a:off x="882897" y="5297485"/>
              <a:ext cx="2113256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Veiller à la capacité à occuper un emploi</a:t>
              </a:r>
              <a:endPara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824335" y="1829366"/>
            <a:ext cx="2269671" cy="4892109"/>
            <a:chOff x="3810671" y="1829366"/>
            <a:chExt cx="2269671" cy="453651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3845" name="Rectangle 6"/>
            <p:cNvSpPr>
              <a:spLocks noChangeArrowheads="1"/>
            </p:cNvSpPr>
            <p:nvPr/>
          </p:nvSpPr>
          <p:spPr bwMode="auto">
            <a:xfrm>
              <a:off x="3937444" y="2623116"/>
              <a:ext cx="2016125" cy="15113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47" name="AutoShape 8"/>
            <p:cNvSpPr>
              <a:spLocks noChangeArrowheads="1"/>
            </p:cNvSpPr>
            <p:nvPr/>
          </p:nvSpPr>
          <p:spPr bwMode="auto">
            <a:xfrm>
              <a:off x="4657375" y="1829366"/>
              <a:ext cx="576263" cy="647700"/>
            </a:xfrm>
            <a:prstGeom prst="downArrow">
              <a:avLst>
                <a:gd name="adj1" fmla="val 50000"/>
                <a:gd name="adj2" fmla="val 2809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2" name="Text Box 13"/>
            <p:cNvSpPr txBox="1">
              <a:spLocks noChangeArrowheads="1"/>
            </p:cNvSpPr>
            <p:nvPr/>
          </p:nvSpPr>
          <p:spPr bwMode="auto">
            <a:xfrm>
              <a:off x="4030016" y="3164643"/>
              <a:ext cx="1828800" cy="5993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Sécuriser la santé</a:t>
              </a:r>
            </a:p>
          </p:txBody>
        </p:sp>
        <p:sp>
          <p:nvSpPr>
            <p:cNvPr id="163856" name="Rectangle 26"/>
            <p:cNvSpPr>
              <a:spLocks noChangeArrowheads="1"/>
            </p:cNvSpPr>
            <p:nvPr/>
          </p:nvSpPr>
          <p:spPr bwMode="auto">
            <a:xfrm>
              <a:off x="3810671" y="4941330"/>
              <a:ext cx="2269671" cy="142455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8" name="AutoShape 28"/>
            <p:cNvSpPr>
              <a:spLocks noChangeArrowheads="1"/>
            </p:cNvSpPr>
            <p:nvPr/>
          </p:nvSpPr>
          <p:spPr bwMode="auto">
            <a:xfrm>
              <a:off x="4657375" y="4205853"/>
              <a:ext cx="576263" cy="647700"/>
            </a:xfrm>
            <a:prstGeom prst="downArrow">
              <a:avLst>
                <a:gd name="adj1" fmla="val 50000"/>
                <a:gd name="adj2" fmla="val 2809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61" name="Text Box 31"/>
            <p:cNvSpPr txBox="1">
              <a:spLocks noChangeArrowheads="1"/>
            </p:cNvSpPr>
            <p:nvPr/>
          </p:nvSpPr>
          <p:spPr bwMode="auto">
            <a:xfrm>
              <a:off x="3884263" y="5158985"/>
              <a:ext cx="2087562" cy="1200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Veiller à ce que les salariés travaillent en sécurité</a:t>
              </a:r>
              <a:endPara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699857" y="1840197"/>
            <a:ext cx="2073276" cy="4881277"/>
            <a:chOff x="6888379" y="1829366"/>
            <a:chExt cx="2073276" cy="45365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3844" name="Rectangle 5"/>
            <p:cNvSpPr>
              <a:spLocks noChangeArrowheads="1"/>
            </p:cNvSpPr>
            <p:nvPr/>
          </p:nvSpPr>
          <p:spPr bwMode="auto">
            <a:xfrm>
              <a:off x="6897905" y="2627879"/>
              <a:ext cx="2054225" cy="150653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48" name="AutoShape 9"/>
            <p:cNvSpPr>
              <a:spLocks noChangeArrowheads="1"/>
            </p:cNvSpPr>
            <p:nvPr/>
          </p:nvSpPr>
          <p:spPr bwMode="auto">
            <a:xfrm>
              <a:off x="7636886" y="1829366"/>
              <a:ext cx="576263" cy="647700"/>
            </a:xfrm>
            <a:prstGeom prst="downArrow">
              <a:avLst>
                <a:gd name="adj1" fmla="val 50000"/>
                <a:gd name="adj2" fmla="val 2809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3" name="Text Box 14"/>
            <p:cNvSpPr txBox="1">
              <a:spLocks noChangeArrowheads="1"/>
            </p:cNvSpPr>
            <p:nvPr/>
          </p:nvSpPr>
          <p:spPr bwMode="auto">
            <a:xfrm>
              <a:off x="6975513" y="3010289"/>
              <a:ext cx="1871662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r-FR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Sécuriser la performance</a:t>
              </a:r>
            </a:p>
          </p:txBody>
        </p:sp>
        <p:sp>
          <p:nvSpPr>
            <p:cNvPr id="163855" name="Rectangle 25"/>
            <p:cNvSpPr>
              <a:spLocks noChangeArrowheads="1"/>
            </p:cNvSpPr>
            <p:nvPr/>
          </p:nvSpPr>
          <p:spPr bwMode="auto">
            <a:xfrm>
              <a:off x="6888379" y="4941330"/>
              <a:ext cx="2073276" cy="142455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59" name="AutoShape 29"/>
            <p:cNvSpPr>
              <a:spLocks noChangeArrowheads="1"/>
            </p:cNvSpPr>
            <p:nvPr/>
          </p:nvSpPr>
          <p:spPr bwMode="auto">
            <a:xfrm>
              <a:off x="7636886" y="4205853"/>
              <a:ext cx="576263" cy="647700"/>
            </a:xfrm>
            <a:prstGeom prst="downArrow">
              <a:avLst>
                <a:gd name="adj1" fmla="val 50000"/>
                <a:gd name="adj2" fmla="val 2809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862" name="Text Box 32"/>
            <p:cNvSpPr txBox="1">
              <a:spLocks noChangeArrowheads="1"/>
            </p:cNvSpPr>
            <p:nvPr/>
          </p:nvSpPr>
          <p:spPr bwMode="auto">
            <a:xfrm>
              <a:off x="6897905" y="5147649"/>
              <a:ext cx="2063750" cy="1156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Donner à chacun les moyens d’atteindre ses objectifs</a:t>
              </a:r>
              <a:endPara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160"/>
            <a:ext cx="9144000" cy="60325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responsabilité sociale de l’employeur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09800" y="1484784"/>
            <a:ext cx="525780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prstClr val="black"/>
                </a:solidFill>
              </a:rPr>
              <a:t>Quel besoin de compétences ou de professionnalisation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9800" y="2493044"/>
            <a:ext cx="5257800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prstClr val="black"/>
                </a:solidFill>
              </a:rPr>
              <a:t>Quel est le meilleur moyen de professionnalisation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9800" y="3501107"/>
            <a:ext cx="2808288" cy="86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prstClr val="black"/>
                </a:solidFill>
              </a:rPr>
              <a:t>Formation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2550" y="3501107"/>
            <a:ext cx="2305050" cy="865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moyens</a:t>
            </a:r>
            <a:endParaRPr lang="fr-F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4582194"/>
            <a:ext cx="280828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prstClr val="black"/>
                </a:solidFill>
              </a:rPr>
              <a:t>Quel dispositif utiliser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3161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compétences dans l’entretien managérial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5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20072" y="4581128"/>
            <a:ext cx="2304256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prstClr val="black"/>
                </a:solidFill>
              </a:rPr>
              <a:t>Quel </a:t>
            </a:r>
            <a:r>
              <a:rPr lang="fr-FR" sz="1800" b="1" dirty="0" smtClean="0">
                <a:solidFill>
                  <a:prstClr val="black"/>
                </a:solidFill>
              </a:rPr>
              <a:t>moyen privilégier ?</a:t>
            </a:r>
            <a:endParaRPr lang="fr-FR" sz="1800" b="1" dirty="0">
              <a:solidFill>
                <a:prstClr val="black"/>
              </a:solidFill>
            </a:endParaRPr>
          </a:p>
        </p:txBody>
      </p:sp>
      <p:pic>
        <p:nvPicPr>
          <p:cNvPr id="11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09800" y="1483718"/>
            <a:ext cx="5257800" cy="86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besoin de compétences ou de professionnalisation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2491978"/>
            <a:ext cx="5257800" cy="865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meilleur moyen de professionnalisation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9800" y="3500041"/>
            <a:ext cx="2808288" cy="865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4581128"/>
            <a:ext cx="2808288" cy="86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dispositif utiliser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20072" y="4580062"/>
            <a:ext cx="2304256" cy="863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</a:t>
            </a:r>
            <a:r>
              <a:rPr lang="fr-FR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 privilégier ?</a:t>
            </a:r>
            <a:endParaRPr lang="fr-F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"/>
          <p:cNvSpPr>
            <a:spLocks noGrp="1"/>
          </p:cNvSpPr>
          <p:nvPr>
            <p:ph type="title"/>
          </p:nvPr>
        </p:nvSpPr>
        <p:spPr>
          <a:xfrm>
            <a:off x="0" y="-2739"/>
            <a:ext cx="8056880" cy="588962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compétences dans l’entretien professionnel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79120" y="1988840"/>
            <a:ext cx="816934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Une définition positive</a:t>
            </a:r>
            <a:endParaRPr 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Objet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évolution professionnelle envisageable en terme de qualification et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d’emploi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Une définition </a:t>
            </a:r>
            <a:r>
              <a:rPr 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négative</a:t>
            </a:r>
            <a:endParaRPr 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L’entretien ne porte pas sur l’appréciation du travail du salarié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6</a:t>
            </a:fld>
            <a:endParaRPr lang="fr-FR"/>
          </a:p>
        </p:txBody>
      </p:sp>
      <p:pic>
        <p:nvPicPr>
          <p:cNvPr id="5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518160" y="908720"/>
            <a:ext cx="8556104" cy="53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Une double évolution à envisager 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400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400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 sont les deux éléments qui constituent la stricte déclinaison des dispositions légales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0" y="40412"/>
            <a:ext cx="9144000" cy="5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2600" b="1">
                <a:solidFill>
                  <a:srgbClr val="990000"/>
                </a:solidFill>
                <a:latin typeface="+mn-lt"/>
                <a:ea typeface="+mj-ea"/>
                <a:cs typeface="Arial" charset="0"/>
              </a:defRPr>
            </a:lvl1pPr>
            <a:lvl2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2pPr>
            <a:lvl3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3pPr>
            <a:lvl4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4pPr>
            <a:lvl5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L’évolution envisageable 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318"/>
              </p:ext>
            </p:extLst>
          </p:nvPr>
        </p:nvGraphicFramePr>
        <p:xfrm>
          <a:off x="883920" y="1605568"/>
          <a:ext cx="7272746" cy="389138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36373"/>
                <a:gridCol w="3636373"/>
              </a:tblGrid>
              <a:tr h="919586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 de l’emploi envisageable</a:t>
                      </a:r>
                      <a:endParaRPr lang="fr-F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 du salarié envisageable</a:t>
                      </a:r>
                      <a:endParaRPr lang="fr-FR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890126"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Emploi occupé,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 possible du contenu de l’emploi selon l’entreprise,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Évolution de compétences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envisageable.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Mobilités envisageables depuis l’emploi occupé,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associées à ces évolutions (niveau de performance, formation, passage par des fonctions intermédiaires…)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274320" y="805934"/>
            <a:ext cx="828752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 parcours de formation et le parcours d’emploi 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0070C0"/>
                </a:solidFill>
                <a:latin typeface="+mj-lt"/>
              </a:rPr>
              <a:t>	</a:t>
            </a: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 permet d’acter ce qui a été fait, éventuellement d’évaluer 	l’impact des formations suivies.</a:t>
            </a:r>
            <a:endParaRPr lang="fr-FR" sz="2000" dirty="0">
              <a:solidFill>
                <a:srgbClr val="C0000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0" y="0"/>
            <a:ext cx="91440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defRPr sz="2600" b="1">
                <a:solidFill>
                  <a:srgbClr val="990000"/>
                </a:solidFill>
                <a:latin typeface="+mn-lt"/>
                <a:ea typeface="+mj-ea"/>
                <a:cs typeface="Arial" charset="0"/>
              </a:defRPr>
            </a:lvl1pPr>
            <a:lvl2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2pPr>
            <a:lvl3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3pPr>
            <a:lvl4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4pPr>
            <a:lvl5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revue de parcours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17055"/>
              </p:ext>
            </p:extLst>
          </p:nvPr>
        </p:nvGraphicFramePr>
        <p:xfrm>
          <a:off x="683758" y="1708304"/>
          <a:ext cx="8003042" cy="299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521"/>
                <a:gridCol w="4001521"/>
              </a:tblGrid>
              <a:tr h="615442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Formations suivies depuis deux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Parcours professionnel depuis deux ans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53545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 des formations suivies depuis deux ans (ou depuis l’entretien précédent),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Certifications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obtenues (habilitations, certifications non diplômantes, diplômes…),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Compétences développées par la formation.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Emplois, postes,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fonctions occupées depuis deux ans,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Compétences développées dans le cadre de ces fonctions.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971599" y="1690930"/>
            <a:ext cx="802743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Les moyens disponibles pour l’évolution 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A7C02A"/>
                </a:solidFill>
                <a:latin typeface="+mj-lt"/>
                <a:ea typeface="ＭＳ Ｐゴシック" charset="-128"/>
                <a:cs typeface="Times New Roman" pitchFamily="18" charset="0"/>
              </a:rPr>
              <a:t>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A7C02A"/>
              </a:solidFill>
              <a:latin typeface="+mj-lt"/>
              <a:ea typeface="ＭＳ Ｐゴシック" charset="-128"/>
              <a:cs typeface="Times New Roman" pitchFamily="18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800" dirty="0" smtClean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solidFill>
                  <a:srgbClr val="0070C0"/>
                </a:solidFill>
                <a:latin typeface="+mj-lt"/>
              </a:rPr>
              <a:t>	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1800" dirty="0">
              <a:solidFill>
                <a:srgbClr val="0070C0"/>
              </a:solidFill>
              <a:latin typeface="+mj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Cela permet d’envisager le champ des possibles et les moyens existant</a:t>
            </a:r>
            <a:endParaRPr lang="fr-FR" sz="14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0" y="1"/>
            <a:ext cx="9143526" cy="66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 eaLnBrk="0" hangingPunct="0">
              <a:defRPr sz="2600" b="1">
                <a:solidFill>
                  <a:srgbClr val="990000"/>
                </a:solidFill>
                <a:latin typeface="+mn-lt"/>
                <a:ea typeface="+mj-ea"/>
                <a:cs typeface="Arial" charset="0"/>
              </a:defRPr>
            </a:lvl1pPr>
            <a:lvl2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2pPr>
            <a:lvl3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3pPr>
            <a:lvl4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4pPr>
            <a:lvl5pPr algn="ctr" eaLnBrk="0" hangingPunct="0">
              <a:defRPr sz="2600" b="1">
                <a:solidFill>
                  <a:srgbClr val="990000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990000"/>
                </a:solidFill>
                <a:latin typeface="Verdana" pitchFamily="34" charset="0"/>
              </a:defRPr>
            </a:lvl9pPr>
          </a:lstStyle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possibilités d’évolution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60669"/>
              </p:ext>
            </p:extLst>
          </p:nvPr>
        </p:nvGraphicFramePr>
        <p:xfrm>
          <a:off x="971599" y="2276872"/>
          <a:ext cx="7224758" cy="244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379"/>
                <a:gridCol w="3612379"/>
              </a:tblGrid>
              <a:tr h="49416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Politique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formation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Politique de mobilité</a:t>
                      </a:r>
                      <a:endParaRPr lang="fr-FR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49593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Possibilités</a:t>
                      </a: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d’accès à la formation dans l’entreprise,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Priorités de formation de l’entreprise.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Possibilités de mobilité existant dans l’entreprise,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 d’accompagnement des mobilités.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8AEE-4DE7-094B-91C4-A889D3B46DAF}" type="slidenum">
              <a:rPr lang="fr-FR" smtClean="0"/>
              <a:t>9</a:t>
            </a:fld>
            <a:endParaRPr lang="fr-FR" dirty="0"/>
          </a:p>
        </p:txBody>
      </p:sp>
      <p:pic>
        <p:nvPicPr>
          <p:cNvPr id="7" name="Picture 9" descr="C:\Users\Willems Consultant\Desktop\LOG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76599" cy="117244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624"/>
            <a:ext cx="17153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1084</Words>
  <Application>Microsoft Office PowerPoint</Application>
  <PresentationFormat>Affichage à l'écran (4:3)</PresentationFormat>
  <Paragraphs>293</Paragraphs>
  <Slides>19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Wingdings</vt:lpstr>
      <vt:lpstr>Thème Office</vt:lpstr>
      <vt:lpstr>Document</vt:lpstr>
      <vt:lpstr>Réforme de la Formation Professionnelle  Entretien professionnel et gestion des parcours    21 septembre 2015</vt:lpstr>
      <vt:lpstr>Présentation PowerPoint</vt:lpstr>
      <vt:lpstr> </vt:lpstr>
      <vt:lpstr>La responsabilité sociale de l’employeur</vt:lpstr>
      <vt:lpstr>Les compétences dans l’entretien managérial</vt:lpstr>
      <vt:lpstr>Les compétences dans l’entretien professionnel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participation.   Prochaine web conférence :    Le tutorat : optimiser le ROI de ses formations !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:  Entretien professionnel et gestion des parcours</dc:title>
  <dc:creator>willems consultant</dc:creator>
  <cp:lastModifiedBy>Delahaye Thierry</cp:lastModifiedBy>
  <cp:revision>14</cp:revision>
  <dcterms:created xsi:type="dcterms:W3CDTF">2015-09-17T22:45:17Z</dcterms:created>
  <dcterms:modified xsi:type="dcterms:W3CDTF">2015-09-22T14:57:20Z</dcterms:modified>
</cp:coreProperties>
</file>