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74" r:id="rId3"/>
    <p:sldId id="263" r:id="rId4"/>
    <p:sldId id="262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1" r:id="rId14"/>
    <p:sldId id="271" r:id="rId15"/>
    <p:sldId id="275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8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6067-EF77-344F-BF2F-6926F8BF8706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B37D7-BEAB-3648-9B35-B5ADEBDDF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5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Insister</a:t>
            </a:r>
            <a:r>
              <a:rPr lang="fr-FR" baseline="0" dirty="0" smtClean="0"/>
              <a:t> sur le coaching en tant que know how , copié mais pas égalé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Qui sont les </a:t>
            </a:r>
            <a:r>
              <a:rPr lang="fr-FR" dirty="0" err="1" smtClean="0"/>
              <a:t>coachs</a:t>
            </a:r>
            <a:r>
              <a:rPr lang="fr-FR" dirty="0" smtClean="0"/>
              <a:t> ? Quel est leur profil ? Quel type d’accompagnement par le coach ? Y-a-t-il un coach pour tout type d’apprenant ? Quelle est la répartition exacte des rôles entre coach et formateur ?</a:t>
            </a:r>
          </a:p>
          <a:p>
            <a:r>
              <a:rPr lang="fr-FR" dirty="0" smtClean="0"/>
              <a:t> </a:t>
            </a:r>
          </a:p>
          <a:p>
            <a:endParaRPr lang="fr-FR" dirty="0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5582E5-6257-47B7-807E-124CC808EA2C}" type="slidenum">
              <a:rPr lang="fr-FR" sz="1200" smtClean="0"/>
              <a:pPr eaLnBrk="1" hangingPunct="1"/>
              <a:t>2</a:t>
            </a:fld>
            <a:endParaRPr lang="fr-FR" sz="1200" smtClean="0"/>
          </a:p>
        </p:txBody>
      </p:sp>
    </p:spTree>
    <p:extLst>
      <p:ext uri="{BB962C8B-B14F-4D97-AF65-F5344CB8AC3E}">
        <p14:creationId xmlns:p14="http://schemas.microsoft.com/office/powerpoint/2010/main" val="40785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41BF4F-14B3-4811-97AC-252E99A6944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36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8AB3-7706-F147-A3EF-80F7377BBBC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49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7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1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couv-pour-pp-OK-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572000"/>
            <a:ext cx="5105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5499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8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75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4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7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2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2962-90D6-FD41-B26C-78E06278F7D8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E5AD-ED81-0742-ABAC-86AFE0E0F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3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laquette-MyConnecting-utiliser-CPF-2015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image" Target="../media/image36.jp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34" Type="http://schemas.openxmlformats.org/officeDocument/2006/relationships/image" Target="../media/image44.jpg"/><Relationship Id="rId42" Type="http://schemas.openxmlformats.org/officeDocument/2006/relationships/image" Target="../media/image52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38" Type="http://schemas.openxmlformats.org/officeDocument/2006/relationships/image" Target="../media/image48.jp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g"/><Relationship Id="rId41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jpg"/><Relationship Id="rId37" Type="http://schemas.openxmlformats.org/officeDocument/2006/relationships/image" Target="../media/image47.jpeg"/><Relationship Id="rId40" Type="http://schemas.openxmlformats.org/officeDocument/2006/relationships/image" Target="../media/image50.jp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PT CONNECTING - 254x190,5-01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293096"/>
            <a:ext cx="8496944" cy="1521296"/>
          </a:xfrm>
        </p:spPr>
        <p:txBody>
          <a:bodyPr>
            <a:noAutofit/>
          </a:bodyPr>
          <a:lstStyle/>
          <a:p>
            <a:pPr algn="ctr"/>
            <a: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Réforme de la Formation Professionnelle</a:t>
            </a:r>
            <a:b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CPF, PP, PLAN : </a:t>
            </a:r>
            <a:r>
              <a:rPr lang="fr-FR" sz="3200" dirty="0">
                <a:solidFill>
                  <a:schemeClr val="bg1"/>
                </a:solidFill>
              </a:rPr>
              <a:t>Des opportunités et des libertés nouvelles</a:t>
            </a:r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 septembre 2015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09487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endParaRPr lang="fr-FR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1760" y="1484784"/>
            <a:ext cx="8849360" cy="4382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 de prévoir la nature des travaux demandés au stagiaire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 de mettre en place une assistance pédagogique et technique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Obligation d’avoir une évaluation (intermédiaire et/ou finale) qui porte sur le processus ou les acquis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L’assiduité se déduit de ces éléments (pas d’obligation de tracer le temps effectif ou les connexions)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11760" y="0"/>
            <a:ext cx="9032240" cy="57912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uverte à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istance 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10</a:t>
            </a:fld>
            <a:endParaRPr lang="fr-FR" dirty="0"/>
          </a:p>
        </p:txBody>
      </p:sp>
      <p:pic>
        <p:nvPicPr>
          <p:cNvPr id="6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"/>
          <p:cNvSpPr>
            <a:spLocks noGrp="1"/>
          </p:cNvSpPr>
          <p:nvPr>
            <p:ph type="title"/>
          </p:nvPr>
        </p:nvSpPr>
        <p:spPr>
          <a:xfrm>
            <a:off x="8176" y="0"/>
            <a:ext cx="9135824" cy="60325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défiscalisation du plan de formation…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4245" y="1151979"/>
            <a:ext cx="2451390" cy="1443145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" name="ZoneTexte 4"/>
          <p:cNvSpPr txBox="1"/>
          <p:nvPr/>
        </p:nvSpPr>
        <p:spPr>
          <a:xfrm>
            <a:off x="314245" y="1688884"/>
            <a:ext cx="245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Actions de formation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14245" y="2834588"/>
            <a:ext cx="2451390" cy="231016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ZoneTexte 7"/>
          <p:cNvSpPr txBox="1"/>
          <p:nvPr/>
        </p:nvSpPr>
        <p:spPr>
          <a:xfrm>
            <a:off x="702447" y="3805006"/>
            <a:ext cx="167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Autres actions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547093" y="2834587"/>
            <a:ext cx="5281948" cy="231017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ZoneTexte 5"/>
          <p:cNvSpPr txBox="1"/>
          <p:nvPr/>
        </p:nvSpPr>
        <p:spPr>
          <a:xfrm>
            <a:off x="3733688" y="3098906"/>
            <a:ext cx="4770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Information, évènementiels, analyse de pratiques, supervision, coaching, travail collaboratif, formations en situation de travail, tutorat, conseil, accompagnement, colloques, congrès, clubs professionnels, mise à disposition de ressources, etc. 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28629" y="1151978"/>
            <a:ext cx="5281949" cy="1443145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3690279" y="1411885"/>
            <a:ext cx="494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définition légale n’a évolué que pour les actions de formation à distance. Pour le reste, la conception traditionnelle demeure.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245" y="5589240"/>
            <a:ext cx="865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 ouvre les possibilités d’articuler la formation avec d’autres dispositifs de professionnalisation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Flèche droite 12"/>
          <p:cNvSpPr/>
          <p:nvPr/>
        </p:nvSpPr>
        <p:spPr>
          <a:xfrm>
            <a:off x="2836755" y="1744307"/>
            <a:ext cx="620754" cy="2890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2851067" y="3845180"/>
            <a:ext cx="620754" cy="2890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8176" y="0"/>
            <a:ext cx="7804864" cy="603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nouvelles dispositions de la Loi Rebsamen…</a:t>
            </a:r>
          </a:p>
        </p:txBody>
      </p:sp>
      <p:pic>
        <p:nvPicPr>
          <p:cNvPr id="4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538480" y="883920"/>
            <a:ext cx="8432800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compter du 1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janvier 2016 (entreprise avec CE : plus de 50 ?)</a:t>
            </a:r>
          </a:p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Trois consultations obligatoires :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d’entreprise et ses impacts (politique de formation)</a:t>
            </a: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économique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financière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Politique sociale (plan, contrats et périodes de professionnalisation,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CPF,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apprentissage…)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trois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négociations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obligatoires :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Rémunération,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temps de travail et partage de la valeur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ajoutée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Egalite professionnelle et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qualité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vie au travail (dont travailleurs handicapes,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prévoyance,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droit d’expression)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Gestion des emplois et des parcours professionnels (tous les 3 ans, au moins 300 salaries)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83568" y="2905016"/>
            <a:ext cx="2304256" cy="3790424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304903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/>
                <a:cs typeface="Calibri"/>
              </a:rPr>
              <a:t>C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Salaires/Durée travail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Résultats économiques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Qualité de vie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Politique sociale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63888" y="2905016"/>
            <a:ext cx="2232248" cy="379042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07904" y="3121040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Politique sociale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Qualité de vie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Résultats économiques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Salaires/Durée travail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 Stratégie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228184" y="2905016"/>
            <a:ext cx="2304256" cy="3790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2200" y="304903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 Politique sociale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Résultats économiques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 Qualité de vie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 Salaires/Durée travail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8176" y="0"/>
            <a:ext cx="9135824" cy="603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674216"/>
            <a:ext cx="87274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Construction d’un calendrier :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Organisant les 3 consultations et les 2 négociations annuelles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Prenant en compte la négociation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triennale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de trois stratégies différentes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1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8160" y="440690"/>
            <a:ext cx="8442960" cy="756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>
              <a:lnSpc>
                <a:spcPts val="25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Vous accompagner :</a:t>
            </a:r>
          </a:p>
          <a:p>
            <a:pPr>
              <a:lnSpc>
                <a:spcPts val="25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Nous connaissons les règles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Nous avons une vision d’ensemble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Nous pouvons vous aider à communiquer (outils)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Nous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pouvons vous aider à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reporter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(outils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Bâtir des parcours rentrant dans les prises en charges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l’analyse des certifications : objectif, avantages / inconvénients, logistique, prix </a:t>
            </a:r>
          </a:p>
          <a:p>
            <a:pPr>
              <a:lnSpc>
                <a:spcPts val="25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Accompagner vos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– selon votre choix :</a:t>
            </a:r>
          </a:p>
          <a:p>
            <a:pPr>
              <a:lnSpc>
                <a:spcPts val="25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réation de leur espace (site « Mon Compte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Personnel.gouv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 »)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évaluer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Leur proposer un parcours adapté et les faire adhérer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hoix des certifications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rassurer sur le passage des certifications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Organiser la certification</a:t>
            </a:r>
          </a:p>
          <a:p>
            <a:pPr>
              <a:lnSpc>
                <a:spcPts val="25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8176" y="0"/>
            <a:ext cx="9135824" cy="603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L’approche MyConnecting : accompagner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45" y="530225"/>
            <a:ext cx="4629150" cy="3562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2" y="26169"/>
            <a:ext cx="1715328" cy="504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614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Un exemple de site sur mesure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9707" y="1263868"/>
            <a:ext cx="3921760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salarié s’informe et choisit selon ses droits en toute autonomie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51247" y="4677628"/>
            <a:ext cx="3921760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Vous accompagnez le salarié et répondez à son besoin sans y consacrer le temps que vous n’avez pas !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" y="3617538"/>
            <a:ext cx="5046914" cy="316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8176" y="0"/>
            <a:ext cx="9135824" cy="603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D’autres exemples d’accompagnement </a:t>
            </a:r>
          </a:p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communication CPF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2" y="26169"/>
            <a:ext cx="1715328" cy="504056"/>
          </a:xfrm>
          <a:prstGeom prst="rect">
            <a:avLst/>
          </a:prstGeom>
        </p:spPr>
      </p:pic>
      <p:pic>
        <p:nvPicPr>
          <p:cNvPr id="4" name="Imag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38" y="1168399"/>
            <a:ext cx="2820034" cy="40001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446" y="1168400"/>
            <a:ext cx="2839606" cy="40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720" y="2374265"/>
            <a:ext cx="8890000" cy="1470025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Merci pour votre participation.</a:t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Prochaine web conférence : </a:t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Le tutorat : optimiser le ROI de ses formations ! 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MY-ConnectingLanguages-Office6 c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30" y="5059680"/>
            <a:ext cx="3421380" cy="132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66788" y="202277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240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382000" cy="400110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accent6">
                    <a:lumMod val="75000"/>
                  </a:schemeClr>
                </a:solidFill>
                <a:latin typeface="Arial" charset="0"/>
              </a:defRPr>
            </a:lvl1pPr>
          </a:lstStyle>
          <a:p>
            <a:r>
              <a:rPr lang="fr-FR" dirty="0" smtClean="0"/>
              <a:t>Ils </a:t>
            </a:r>
            <a:r>
              <a:rPr lang="fr-FR" dirty="0"/>
              <a:t>nous font confiance</a:t>
            </a:r>
            <a:endParaRPr lang="en-US" dirty="0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-252413" y="369917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54" name="Picture 20" descr="ba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7" y="4122332"/>
            <a:ext cx="12144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Oddo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0" y="2851398"/>
            <a:ext cx="1489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9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0" y="2244751"/>
            <a:ext cx="10525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top_MckinseyCo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47" y="2435097"/>
            <a:ext cx="203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3" descr="logo_fide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70" y="2360021"/>
            <a:ext cx="1571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 35" descr="8CATSHIX5CAYHRQRMCAW0CX9HCARQH7Q8CA0MGLBECATNRR9ECAVXL16VCAY1AIRQCAY1HLZMCAH76I16CAKI62U6CAYJ792XCA1V9QUNCAJVSVJ2CAFY55KQCA7G54QMCAIIMA2ACAEX0H6WCACFK1K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83" y="3880048"/>
            <a:ext cx="1017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36" descr="vale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4" y="2213444"/>
            <a:ext cx="11668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39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" y="1263268"/>
            <a:ext cx="1593542" cy="6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Image 43" descr="snc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146962"/>
            <a:ext cx="11207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Image 47" descr="Hava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1" y="5884422"/>
            <a:ext cx="127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Image 49" descr="Publicis_Group_logo_norma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35" y="5793827"/>
            <a:ext cx="952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Image 50" descr="YS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75892"/>
            <a:ext cx="647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2084"/>
            <a:ext cx="1428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4" y="4515657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995860"/>
            <a:ext cx="1000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Imag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73" y="358197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59" y="4999111"/>
            <a:ext cx="1311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9" y="1445645"/>
            <a:ext cx="16335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219996"/>
            <a:ext cx="9286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05" y="2996203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Imag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3" y="5960944"/>
            <a:ext cx="13001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Imag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65" y="3059649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Imag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33" y="1193376"/>
            <a:ext cx="1077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1460833"/>
            <a:ext cx="1330160" cy="628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589218"/>
            <a:ext cx="1828081" cy="3142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80" y="398625"/>
            <a:ext cx="849977" cy="8499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2" y="554907"/>
            <a:ext cx="1502001" cy="563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35" y="4093414"/>
            <a:ext cx="767821" cy="709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81" y="3076881"/>
            <a:ext cx="1360995" cy="5459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6" y="4835291"/>
            <a:ext cx="1053506" cy="8436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7" y="5942448"/>
            <a:ext cx="1600200" cy="5806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4" y="1465715"/>
            <a:ext cx="1796260" cy="4163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5078511"/>
            <a:ext cx="1729585" cy="4247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0" y="2137882"/>
            <a:ext cx="1582876" cy="7744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84" y="6081449"/>
            <a:ext cx="1393101" cy="3718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64" y="4037551"/>
            <a:ext cx="929896" cy="697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23" y="521089"/>
            <a:ext cx="1180317" cy="6631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8" y="3303406"/>
            <a:ext cx="993735" cy="7272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6" y="4156106"/>
            <a:ext cx="1230868" cy="6022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95" y="4802582"/>
            <a:ext cx="1638598" cy="8192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33" y="302551"/>
            <a:ext cx="831851" cy="8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62000" y="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1800">
              <a:solidFill>
                <a:srgbClr val="FF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01613"/>
            <a:ext cx="777240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7" name="ZoneTexte 1"/>
          <p:cNvSpPr txBox="1">
            <a:spLocks noChangeArrowheads="1"/>
          </p:cNvSpPr>
          <p:nvPr/>
        </p:nvSpPr>
        <p:spPr bwMode="auto">
          <a:xfrm>
            <a:off x="35496" y="206482"/>
            <a:ext cx="777716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interviennent aujourd’hui :</a:t>
            </a:r>
          </a:p>
          <a:p>
            <a:pPr eaLnBrk="1" hangingPunct="1"/>
            <a:endParaRPr lang="fr-F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1" y="3569278"/>
            <a:ext cx="1238463" cy="17643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1" y="1376469"/>
            <a:ext cx="1344636" cy="15156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48490" y="4258615"/>
            <a:ext cx="909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Huynh, Directrice Commerciale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1975" y="1928650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Jean Pierre Willems, expert en droit social et formation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 descr="MY-ConnectingLanguages-Office6 c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934"/>
            <a:ext cx="9144000" cy="15696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 opportunités</a:t>
            </a:r>
          </a:p>
          <a:p>
            <a:pPr defTabSz="457200">
              <a:spcBef>
                <a:spcPct val="0"/>
              </a:spcBef>
            </a:pPr>
            <a:endParaRPr lang="fr-FR" sz="2400" dirty="0">
              <a:solidFill>
                <a:srgbClr val="C00000"/>
              </a:solidFill>
              <a:latin typeface="Century Gothic"/>
              <a:ea typeface="+mj-ea"/>
              <a:cs typeface="Century Gothic"/>
            </a:endParaRPr>
          </a:p>
          <a:p>
            <a:pPr defTabSz="457200">
              <a:spcBef>
                <a:spcPct val="0"/>
              </a:spcBef>
            </a:pPr>
            <a:endParaRPr lang="fr-FR" sz="2400" dirty="0">
              <a:solidFill>
                <a:srgbClr val="C00000"/>
              </a:solidFill>
              <a:latin typeface="Century Gothic"/>
              <a:ea typeface="+mj-ea"/>
              <a:cs typeface="Century Gothic"/>
            </a:endParaRPr>
          </a:p>
          <a:p>
            <a:pPr defTabSz="457200">
              <a:spcBef>
                <a:spcPct val="0"/>
              </a:spcBef>
            </a:pPr>
            <a:endParaRPr lang="fr-FR" sz="2400" dirty="0">
              <a:solidFill>
                <a:srgbClr val="C00000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7749" y="1030333"/>
            <a:ext cx="80154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conditions réunies pour des opportunités multiples sur le CPF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L’utilisation systématique des périodes de professionnalisation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libertés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souplesses sur les formations a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actions de formation…ou de développement des 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calendrier à déterminer pour les consultations du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77927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 : De la politique de formation a la politique sociale</a:t>
            </a: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7111" y="731340"/>
            <a:ext cx="4088969" cy="19108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Formations éligibles au CPF ne présentant pas d’intérêt pour l’entreprise 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8231" y="2753961"/>
            <a:ext cx="4017849" cy="205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Formations éligibles au CPF pouvant entrer dans la politique de formation de l’entreprise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8231" y="4921166"/>
            <a:ext cx="4017849" cy="17496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Formations </a:t>
            </a:r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non éligibles au CPF entrant dans la politique de formation (dont formations anciennement accessibles en DIF)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19040" y="731338"/>
            <a:ext cx="4000615" cy="191086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Mise en place d’une offre pour répondre aux demandes des salariés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Sinon : démarche individuelle avec utilisation possible du CEP ou MyConnecting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19040" y="2753961"/>
            <a:ext cx="4000616" cy="205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Des mécanismes d’incitation des salariés à utiliser le CPF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Construction d’une offre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Suivi pendant le temps de travail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Abondements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Reconnaissance des compétences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019040" y="4921167"/>
            <a:ext cx="4000615" cy="1749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Intégration dans le plan de formation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4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7111" y="731338"/>
            <a:ext cx="4088969" cy="191086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Arial"/>
                <a:cs typeface="Arial"/>
              </a:rPr>
              <a:t>Formations éligibles au CPF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 ne présentant </a:t>
            </a:r>
            <a:r>
              <a:rPr lang="fr-FR" sz="1600" b="1" dirty="0" smtClean="0">
                <a:solidFill>
                  <a:schemeClr val="tx1"/>
                </a:solidFill>
                <a:latin typeface="Arial"/>
                <a:cs typeface="Arial"/>
              </a:rPr>
              <a:t>pas d’intérêt pour l’entreprise </a:t>
            </a:r>
            <a:endParaRPr lang="fr-FR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8231" y="2753959"/>
            <a:ext cx="4017849" cy="20554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Arial"/>
                <a:cs typeface="Arial"/>
              </a:rPr>
              <a:t>Formations éligibles au CPF 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pouvant entrer dans la politique de formation de l’entreprise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8231" y="4921164"/>
            <a:ext cx="4017849" cy="1749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"/>
                <a:cs typeface="Arial"/>
              </a:rPr>
              <a:t>Formations </a:t>
            </a:r>
            <a:r>
              <a:rPr lang="fr-FR" sz="1600" b="1" dirty="0" smtClean="0">
                <a:solidFill>
                  <a:schemeClr val="tx1"/>
                </a:solidFill>
                <a:latin typeface="Arial"/>
                <a:cs typeface="Arial"/>
              </a:rPr>
              <a:t>non éligibles au CPF </a:t>
            </a: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entrant dans la politique de formation (dont formations anciennement accessibles en DIF)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19040" y="2753959"/>
            <a:ext cx="4000616" cy="20554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Des mécanismes d’incitation des salariés à utiliser le CPF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Construction d’une offre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Suivi pendant le temps de travail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Abondements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Reconnaissance des compétences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19040" y="4921165"/>
            <a:ext cx="4000615" cy="17496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Intégration dans le plan de formation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297680" y="1542221"/>
            <a:ext cx="650240" cy="2890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4282440" y="3637134"/>
            <a:ext cx="650240" cy="2890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4282440" y="5651441"/>
            <a:ext cx="650240" cy="2890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8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 CPF pour développer son plan 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impliquer tous les salariés</a:t>
            </a: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08360" y="3008446"/>
            <a:ext cx="2334840" cy="1467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Compétences indispensables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50000" y="6492875"/>
            <a:ext cx="2133600" cy="365125"/>
          </a:xfrm>
        </p:spPr>
        <p:txBody>
          <a:bodyPr/>
          <a:lstStyle/>
          <a:p>
            <a:fld id="{02C48AEE-4DE7-094B-91C4-A889D3B46DAF}" type="slidenum">
              <a:rPr lang="fr-FR" smtClean="0"/>
              <a:t>5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08360" y="1321496"/>
            <a:ext cx="2334840" cy="1463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PLAN DE FORMATION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150759" y="1321496"/>
            <a:ext cx="2641067" cy="146720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CPF SUR LE TEMPS DE TRAVAIL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150759" y="3008446"/>
            <a:ext cx="2641067" cy="146720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Compétences utiles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08360" y="4796691"/>
            <a:ext cx="2334840" cy="1438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Niveau exigé en anglais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150759" y="4796691"/>
            <a:ext cx="2641067" cy="143859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Niveau supérieur à l’exigence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199385" y="1336853"/>
            <a:ext cx="2528072" cy="1447719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CPF HORS TEMPS DE TRAVAIL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199385" y="3057027"/>
            <a:ext cx="2531196" cy="1467209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Compétences non utilisables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199385" y="4796691"/>
            <a:ext cx="2528072" cy="1438593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/>
                <a:cs typeface="Arial"/>
              </a:rPr>
              <a:t>Niveau non nécessaire</a:t>
            </a:r>
            <a:endParaRPr lang="fr-F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1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97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œuvre le CPF sur des actions collectives</a:t>
            </a: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480" y="841752"/>
            <a:ext cx="841248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CPF est un dispositif : </a:t>
            </a:r>
          </a:p>
          <a:p>
            <a:pPr>
              <a:lnSpc>
                <a:spcPts val="26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Qui a le plus fort taux de financement (35 à 60 euros de l’heure voir sans plafond)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Qui fonctionne sur une logique individuelle (financement par salarié)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 qui peut s’avérer intéressant sur des actions collectives (en groupe ?) : </a:t>
            </a:r>
          </a:p>
          <a:p>
            <a:pPr>
              <a:lnSpc>
                <a:spcPts val="26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40 euros x 8 = 320 euros de l’heure, soit 2340 euros / jour</a:t>
            </a:r>
          </a:p>
          <a:p>
            <a:pPr>
              <a:lnSpc>
                <a:spcPts val="2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de dégager un résultat pouvant financer d’autres formations</a:t>
            </a:r>
          </a:p>
          <a:p>
            <a:pPr>
              <a:lnSpc>
                <a:spcPts val="26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avec un Organisme de Formation d’entreprise (ou de groupe) ou un partenaire</a:t>
            </a:r>
          </a:p>
        </p:txBody>
      </p:sp>
      <p:pic>
        <p:nvPicPr>
          <p:cNvPr id="5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0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Profiter des  disponibilités 2015 </a:t>
            </a: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latin typeface="+mn-lt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440" y="1174389"/>
            <a:ext cx="8217480" cy="537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OPCA ont engagé très peu de fonds en 2015.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Certains prennent des mesures d’engagements dérogatoires sur la fin de l’année : 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L’AFDAS vient de décider d’abonder systématiquement les projets de formation pour lesquels les salariés manquent d’heures</a:t>
            </a:r>
          </a:p>
          <a:p>
            <a:pPr algn="just">
              <a:lnSpc>
                <a:spcPct val="150000"/>
              </a:lnSpc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DONC =&gt;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 rapprocher de son OPCA pour ne pas passer à côté des opportunités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 pas conclure d’accord de gestion directe (fausse opportunité)</a:t>
            </a:r>
          </a:p>
          <a:p>
            <a:pPr>
              <a:lnSpc>
                <a:spcPts val="2500"/>
              </a:lnSpc>
            </a:pPr>
            <a:endParaRPr lang="fr-FR" dirty="0" smtClean="0"/>
          </a:p>
        </p:txBody>
      </p:sp>
      <p:pic>
        <p:nvPicPr>
          <p:cNvPr id="5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6" y="1248267"/>
            <a:ext cx="8427273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600"/>
              </a:spcBef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Toutes les certifications inscrites a l’inventaire sont éligibles de plein droit aux périodes de professionnalisation :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300"/>
              </a:lnSpc>
              <a:spcBef>
                <a:spcPts val="600"/>
              </a:spcBef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principales certifications en langues 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TOEIC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TOEFL, BULATS, Certificats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Cambridge, Bright…</a:t>
            </a: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certifications bureautiques : TOSA, PCIE…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certifications obligatoires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CACES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Habilitations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électriques, FCO, FIMO…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certifications en informatique :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CISCO et Microsoft (Share Point, Office 365, administration base de données SQL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retrouver la liste complète : http://cncp.gouv.fr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300"/>
              </a:lnSpc>
              <a:spcBef>
                <a:spcPts val="600"/>
              </a:spcBef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durée minimale de 70 heures n’est pas applicable à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toutes les formations débouchant sur une certification de l’inventaire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1280" y="0"/>
            <a:ext cx="9062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Systématiser le recours aux périodes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professionnalisation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7749" y="1030333"/>
            <a:ext cx="8015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souplesses sur les formations à distance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actions de formation…ou de développement des compétences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calendrier a déterminer pour les consultations du CE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libertés</a:t>
            </a:r>
          </a:p>
          <a:p>
            <a:pPr algn="ctr"/>
            <a:endParaRPr lang="fr-FR" dirty="0"/>
          </a:p>
        </p:txBody>
      </p:sp>
      <p:pic>
        <p:nvPicPr>
          <p:cNvPr id="5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1070</Words>
  <Application>Microsoft Office PowerPoint</Application>
  <PresentationFormat>Affichage à l'écran (4:3)</PresentationFormat>
  <Paragraphs>210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Thème Office</vt:lpstr>
      <vt:lpstr>Réforme de la Formation Professionnelle  CPF, PP, PLAN : Des opportunités et des libertés nouvelles  21 septembre 2015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Formation Ouverte à Distance </vt:lpstr>
      <vt:lpstr>La défiscalisation du plan de formation…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participation.   Prochaine web conférence :    Le tutorat : optimiser le ROI de ses formations !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:  Des opportunités et des libertés nouvelles</dc:title>
  <dc:creator>willems consultant</dc:creator>
  <cp:lastModifiedBy>Delahaye Thierry</cp:lastModifiedBy>
  <cp:revision>32</cp:revision>
  <dcterms:created xsi:type="dcterms:W3CDTF">2015-09-17T20:42:25Z</dcterms:created>
  <dcterms:modified xsi:type="dcterms:W3CDTF">2015-09-22T14:57:26Z</dcterms:modified>
</cp:coreProperties>
</file>